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4" r:id="rId3"/>
    <p:sldId id="285" r:id="rId4"/>
    <p:sldId id="262" r:id="rId5"/>
    <p:sldId id="28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2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C055-F9C5-4F79-AAFA-9191C70C2E40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E655-2837-4A3A-958D-2B9D3F211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442D-C535-42E8-B100-0473EF900AAA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B0EC4-2E99-4962-A10E-BC885C45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19F66-7CB9-4B7E-8AFE-90BEF1F69B17}" type="slidenum">
              <a:rPr lang="en-US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1D929-91EC-4DCA-AFF1-9F972CC1E1B7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1D1E3-23A6-49CD-8305-04D2C6F48251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166C6-DEE7-48BE-B22B-6B1718971F08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598A-D997-44A4-B240-C59B2C8CA320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C9D-FAF2-427D-8639-F3433D9DB806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5920-46DD-4A1F-BC3E-4CECE675935E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5B98-5ADA-4F90-8683-78C455EC1BDA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B6D7-AFF9-47F8-96E6-1654F0FC9081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76AE-CE7E-4141-A0E3-26C970540726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905D-1DA4-4AFB-A10B-B599DAD71611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332A-6F7B-4681-A6A6-ADF7D685F3D9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FDB-D153-4A5C-83E4-607B828697CB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F1A-D2EE-4062-AC8B-EEAE524D22B2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AB5-EE7F-448C-9287-26650FC7E4B6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7522-5564-4341-898E-E291BC53AAA0}" type="datetime1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2CEF-AAC3-47AC-8DA2-5089A6A0C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en.wikipedia.org/wiki/Elasticity_(physics)" TargetMode="External"/><Relationship Id="rId4" Type="http://schemas.openxmlformats.org/officeDocument/2006/relationships/hyperlink" Target="https://en.wikipedia.org/wiki/Plasticity_(physics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3148" t="26042" r="39458" b="6250"/>
          <a:stretch>
            <a:fillRect/>
          </a:stretch>
        </p:blipFill>
        <p:spPr bwMode="auto">
          <a:xfrm>
            <a:off x="304800" y="990599"/>
            <a:ext cx="8610600" cy="581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457200"/>
            <a:ext cx="316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Stress / strain graph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077200" y="6400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 Rounded MT Bold" pitchFamily="34" charset="0"/>
              </a:rPr>
              <a:t>19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19800" y="1524000"/>
            <a:ext cx="2667000" cy="1752600"/>
          </a:xfrm>
          <a:prstGeom prst="rect">
            <a:avLst/>
          </a:prstGeom>
          <a:solidFill>
            <a:srgbClr val="D7D7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38850" y="3200400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Room T values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066800"/>
            <a:ext cx="59055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97575" y="3657600"/>
            <a:ext cx="2568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Arial Rounded MT Bold" pitchFamily="34" charset="0"/>
              </a:rPr>
              <a:t>Based on data in Table B4,</a:t>
            </a:r>
          </a:p>
          <a:p>
            <a:pPr eaLnBrk="0" hangingPunct="0"/>
            <a:r>
              <a:rPr lang="en-US" sz="1400" i="1" dirty="0" err="1">
                <a:latin typeface="Arial Rounded MT Bold" pitchFamily="34" charset="0"/>
              </a:rPr>
              <a:t>Callister</a:t>
            </a:r>
            <a:r>
              <a:rPr lang="en-US" sz="1400" i="1" dirty="0">
                <a:latin typeface="Arial Rounded MT Bold" pitchFamily="34" charset="0"/>
              </a:rPr>
              <a:t> 6e</a:t>
            </a:r>
            <a:r>
              <a:rPr lang="en-US" sz="1400" dirty="0">
                <a:latin typeface="Arial Rounded MT Bold" pitchFamily="34" charset="0"/>
              </a:rPr>
              <a:t>.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     = annealed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hr   = hot rolled</a:t>
            </a:r>
          </a:p>
          <a:p>
            <a:pPr eaLnBrk="0" hangingPunct="0"/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ag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 = aged</a:t>
            </a:r>
          </a:p>
          <a:p>
            <a:pPr eaLnBrk="0" hangingPunct="0"/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cd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 = cold drawn</a:t>
            </a:r>
          </a:p>
          <a:p>
            <a:pPr eaLnBrk="0" hangingPunct="0"/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cw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= cold worked</a:t>
            </a:r>
          </a:p>
          <a:p>
            <a:pPr eaLnBrk="0" hangingPunct="0"/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qt   = quenched &amp; tempered</a:t>
            </a:r>
          </a:p>
          <a:p>
            <a:pPr eaLnBrk="0" hangingPunct="0"/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AFRE, GFRE, &amp; CFRE =</a:t>
            </a:r>
          </a:p>
          <a:p>
            <a:pPr eaLnBrk="0" hangingPunct="0"/>
            <a:r>
              <a:rPr lang="en-US" sz="1400" dirty="0" err="1">
                <a:solidFill>
                  <a:srgbClr val="D60093"/>
                </a:solidFill>
                <a:latin typeface="Arial Rounded MT Bold" pitchFamily="34" charset="0"/>
              </a:rPr>
              <a:t>aramid</a:t>
            </a:r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, glass, &amp; carbon</a:t>
            </a:r>
          </a:p>
          <a:p>
            <a:pPr eaLnBrk="0" hangingPunct="0"/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fiber-reinforced epoxy</a:t>
            </a:r>
          </a:p>
          <a:p>
            <a:pPr eaLnBrk="0" hangingPunct="0"/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composites, with 60 </a:t>
            </a:r>
            <a:r>
              <a:rPr lang="en-US" sz="1400" dirty="0" err="1">
                <a:solidFill>
                  <a:srgbClr val="D60093"/>
                </a:solidFill>
                <a:latin typeface="Arial Rounded MT Bold" pitchFamily="34" charset="0"/>
              </a:rPr>
              <a:t>vol</a:t>
            </a:r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%</a:t>
            </a:r>
          </a:p>
          <a:p>
            <a:pPr eaLnBrk="0" hangingPunct="0"/>
            <a:r>
              <a:rPr lang="en-US" sz="1400" dirty="0">
                <a:solidFill>
                  <a:srgbClr val="D60093"/>
                </a:solidFill>
                <a:latin typeface="Arial Rounded MT Bold" pitchFamily="34" charset="0"/>
              </a:rPr>
              <a:t>fibers.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TENSILE STRENGTH: COMPARISON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533400"/>
            <a:ext cx="8915400" cy="6324600"/>
            <a:chOff x="533400" y="152401"/>
            <a:chExt cx="8610600" cy="670559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498" t="27083" r="36164" b="17708"/>
            <a:stretch>
              <a:fillRect/>
            </a:stretch>
          </p:blipFill>
          <p:spPr bwMode="auto">
            <a:xfrm>
              <a:off x="533400" y="152401"/>
              <a:ext cx="83058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629400" y="1676400"/>
              <a:ext cx="190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9000" y="6211669"/>
              <a:ext cx="190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0433" y="235527"/>
            <a:ext cx="9063567" cy="6659204"/>
            <a:chOff x="80433" y="235527"/>
            <a:chExt cx="9063567" cy="66592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155" t="30208" r="36750" b="13542"/>
            <a:stretch>
              <a:fillRect/>
            </a:stretch>
          </p:blipFill>
          <p:spPr bwMode="auto">
            <a:xfrm>
              <a:off x="80433" y="235527"/>
              <a:ext cx="9063567" cy="639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305800" y="6248400"/>
              <a:ext cx="838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qph.ec.quoracdn.net/main-qimg-fa1afd5f5e1c18c4221ad09dec355a65?convert_to_webp=true"/>
          <p:cNvPicPr>
            <a:picLocks noChangeAspect="1" noChangeArrowheads="1"/>
          </p:cNvPicPr>
          <p:nvPr/>
        </p:nvPicPr>
        <p:blipFill>
          <a:blip r:embed="rId2" cstate="print"/>
          <a:srcRect l="7273" t="5882" b="10294"/>
          <a:stretch>
            <a:fillRect/>
          </a:stretch>
        </p:blipFill>
        <p:spPr bwMode="auto">
          <a:xfrm>
            <a:off x="1219200" y="457200"/>
            <a:ext cx="7391400" cy="3810000"/>
          </a:xfrm>
          <a:prstGeom prst="rect">
            <a:avLst/>
          </a:prstGeom>
          <a:noFill/>
        </p:spPr>
      </p:pic>
      <p:sp>
        <p:nvSpPr>
          <p:cNvPr id="43012" name="AutoShape 4" descr="https://qph.ec.quoracdn.net/main-qimg-88a66f1866ee0c08ebf7fc24d5761178?convert_to_webp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https://qph.ec.quoracdn.net/main-qimg-88a66f1866ee0c08ebf7fc24d5761178?convert_to_webp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https://qph.ec.quoracdn.net/main-qimg-88a66f1866ee0c08ebf7fc24d5761178?convert_to_webp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AutoShape 2" descr="https://qph.ec.quoracdn.net/main-qimg-88a66f1866ee0c08ebf7fc24d5761178?convert_to_webp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https://qph.ec.quoracdn.net/main-qimg-804935743804bd437be16e558f3e08e2?convert_to_webp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5905500" cy="1009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5334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result of the applied force and the actual cross area at the moment of applying force on that area is called </a:t>
            </a:r>
            <a:r>
              <a:rPr lang="en-US" sz="2000" b="1" dirty="0" smtClean="0"/>
              <a:t>true stress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Where as, the applied force divided by the initial cross section area is called as </a:t>
            </a:r>
            <a:r>
              <a:rPr lang="en-US" sz="2000" b="1" dirty="0" smtClean="0"/>
              <a:t>engineering stress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2CEF-AAC3-47AC-8DA2-5089A6A0CE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7708" r="30893" b="6250"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27083" r="36164" b="17708"/>
          <a:stretch>
            <a:fillRect/>
          </a:stretch>
        </p:blipFill>
        <p:spPr bwMode="auto">
          <a:xfrm>
            <a:off x="224287" y="457200"/>
            <a:ext cx="87673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48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304800" y="228600"/>
            <a:ext cx="8534400" cy="5029200"/>
            <a:chOff x="373944" y="235527"/>
            <a:chExt cx="8465256" cy="6089073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741" t="28125" r="36164" b="15625"/>
            <a:stretch>
              <a:fillRect/>
            </a:stretch>
          </p:blipFill>
          <p:spPr bwMode="auto">
            <a:xfrm>
              <a:off x="373944" y="235527"/>
              <a:ext cx="8465256" cy="59366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077200" y="5943600"/>
              <a:ext cx="609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5410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Percent Reduction of Area : </a:t>
            </a:r>
            <a:r>
              <a:rPr lang="en-US" sz="2000" dirty="0" smtClean="0"/>
              <a:t>reduction in area at fracture in necking region with respect to original cross-section area; this is a measure of the ductility of the material.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17449" y="457200"/>
            <a:ext cx="8697951" cy="6019802"/>
            <a:chOff x="228600" y="453957"/>
            <a:chExt cx="9144000" cy="595577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323" y="1810969"/>
              <a:ext cx="9052169" cy="3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0323" y="453957"/>
              <a:ext cx="8731739" cy="130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latin typeface="+mj-lt"/>
                  <a:cs typeface="Times New Roman" pitchFamily="18" charset="0"/>
                </a:rPr>
                <a:t>Ductile </a:t>
              </a:r>
              <a:r>
                <a:rPr lang="en-US" sz="2800" b="1" dirty="0" err="1" smtClean="0">
                  <a:latin typeface="+mj-lt"/>
                  <a:cs typeface="Times New Roman" pitchFamily="18" charset="0"/>
                </a:rPr>
                <a:t>vs</a:t>
              </a:r>
              <a:r>
                <a:rPr lang="en-US" sz="2800" b="1" dirty="0" smtClean="0">
                  <a:latin typeface="+mj-lt"/>
                  <a:cs typeface="Times New Roman" pitchFamily="18" charset="0"/>
                </a:rPr>
                <a:t> Brittle Fracture </a:t>
              </a:r>
            </a:p>
            <a:p>
              <a:pPr algn="just"/>
              <a:r>
                <a:rPr lang="en-US" sz="2400" dirty="0" smtClean="0"/>
                <a:t>An examination of the fracture surface of a tensile test piece can show whether the part was ductile or brittle.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54864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dirty="0" smtClean="0"/>
                <a:t>Ductile specimen showing “cup-and-cone” failure, where shearing occurs at 45o to the applied force.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00600" y="5486400"/>
              <a:ext cx="4572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Brittle specimen displays an almost flat fracture surface, perpendicular to the applied force.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51054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88023" y="4367067"/>
            <a:ext cx="775942" cy="357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Modulus of resilience: </a:t>
            </a:r>
            <a:r>
              <a:rPr lang="en-US" sz="2400" dirty="0" smtClean="0"/>
              <a:t>the amount of energy (or work) stored per unit volume at the elastic limit. 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9167" r="35578" b="21957"/>
          <a:stretch>
            <a:fillRect/>
          </a:stretch>
        </p:blipFill>
        <p:spPr bwMode="auto">
          <a:xfrm>
            <a:off x="228600" y="228600"/>
            <a:ext cx="8534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4800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E. </a:t>
            </a:r>
            <a:r>
              <a:rPr lang="en-US" sz="2400" b="1" u="sng" dirty="0" smtClean="0">
                <a:solidFill>
                  <a:srgbClr val="C00000"/>
                </a:solidFill>
              </a:rPr>
              <a:t>Toughness: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the ability of a material to absorb energy up to its fracture point.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Modulus of toughness: </a:t>
            </a:r>
            <a:r>
              <a:rPr lang="en-US" sz="2400" dirty="0" smtClean="0"/>
              <a:t>the amount of energy stored per unit volume at fracture of the material; this is a measure of the ductility of the material.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Strain Hardening parameter  (n)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most commonly used expression for strain hardening is the simple power law: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804863" y="1828800"/>
          <a:ext cx="2565400" cy="641350"/>
        </p:xfrm>
        <a:graphic>
          <a:graphicData uri="http://schemas.openxmlformats.org/presentationml/2006/ole">
            <p:oleObj spid="_x0000_s2050" name="Equation" r:id="rId3" imgW="749160" imgH="253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2514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0375" indent="-460375"/>
            <a:r>
              <a:rPr lang="en-US" sz="2400" i="1" dirty="0" smtClean="0"/>
              <a:t>K</a:t>
            </a:r>
            <a:r>
              <a:rPr lang="en-US" sz="2400" dirty="0" smtClean="0"/>
              <a:t> = 	strength coefficient</a:t>
            </a:r>
          </a:p>
          <a:p>
            <a:pPr marL="460375" indent="-460375"/>
            <a:r>
              <a:rPr lang="en-US" sz="2400" i="1" dirty="0" smtClean="0"/>
              <a:t>n</a:t>
            </a:r>
            <a:r>
              <a:rPr lang="en-US" sz="2400" dirty="0" smtClean="0"/>
              <a:t> = 	strain hardening exponent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33528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Work hardening, also known as strain hardening or cold working: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 strengthening of a metal by plastic deformation. This strengthening occurs because of dislocation movements and dislocation generation within the crystal structure of the material. So , Strain hardening is due to the increased resistance to dislocation movement through a crystal 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029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value of the strain hardening exponent lies between 0 and 1. A value of 0 means that a material is a perfectly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 tooltip="Plasticity (physics)"/>
              </a:rPr>
              <a:t>plastic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solid, while a value of 1 represents a 100%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 tooltip="Elasticity (physics)"/>
              </a:rPr>
              <a:t>elastic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solid. Most metals have an n value between 0.10 and 0.50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000" dirty="0">
                <a:latin typeface="Arial Rounded MT Bold" pitchFamily="34" charset="0"/>
              </a:rPr>
              <a:t>•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Modulus of Elasticity,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E (also known as Young's modulus):</a:t>
            </a:r>
            <a:r>
              <a:rPr lang="en-US" sz="20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000" dirty="0" smtClean="0"/>
              <a:t>the ratio of stress to strain within the linear (elastic) region of the stress-strain curve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968500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Hooke's Law</a:t>
            </a:r>
            <a:r>
              <a:rPr lang="en-US" dirty="0">
                <a:latin typeface="Arial Rounded MT Bold" pitchFamily="34" charset="0"/>
              </a:rPr>
              <a:t>: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2362200"/>
            <a:ext cx="1207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E</a:t>
            </a:r>
            <a:r>
              <a:rPr lang="en-US" sz="2400" dirty="0" smtClean="0">
                <a:latin typeface="Arial Rounded MT Bold" pitchFamily="34" charset="0"/>
              </a:rPr>
              <a:t> =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>
                <a:latin typeface="Arial Rounded MT Bold" pitchFamily="34" charset="0"/>
              </a:rPr>
              <a:t> / </a:t>
            </a:r>
            <a:r>
              <a:rPr lang="en-US" sz="2400" dirty="0" smtClean="0">
                <a:latin typeface="Symbol" pitchFamily="18" charset="2"/>
              </a:rPr>
              <a:t>e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2489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0"/>
            <a:ext cx="16129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2540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LINEAR ELASTIC PROPERTIES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8194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Young’s Modulus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 measure of the “stiffness” of a material </a:t>
            </a:r>
          </a:p>
          <a:p>
            <a:pPr algn="just"/>
            <a:r>
              <a:rPr lang="en-US" dirty="0" smtClean="0"/>
              <a:t>• Also known as the Modulus of Elasticity </a:t>
            </a:r>
          </a:p>
          <a:p>
            <a:pPr eaLnBrk="0" hangingPunct="0"/>
            <a:r>
              <a:rPr lang="en-US" dirty="0" smtClean="0"/>
              <a:t>• Units are the same as the units of stress (F/A), </a:t>
            </a:r>
            <a:r>
              <a:rPr lang="en-US" dirty="0" smtClean="0">
                <a:latin typeface="Arial Rounded MT Bold" pitchFamily="34" charset="0"/>
              </a:rPr>
              <a:t>Units: E:  [</a:t>
            </a:r>
            <a:r>
              <a:rPr lang="en-US" dirty="0" err="1" smtClean="0">
                <a:latin typeface="Arial Rounded MT Bold" pitchFamily="34" charset="0"/>
              </a:rPr>
              <a:t>GPa</a:t>
            </a:r>
            <a:r>
              <a:rPr lang="en-US" dirty="0" smtClean="0">
                <a:latin typeface="Arial Rounded MT Bold" pitchFamily="34" charset="0"/>
              </a:rPr>
              <a:t>] or [psi]</a:t>
            </a:r>
          </a:p>
          <a:p>
            <a:pPr algn="just"/>
            <a:r>
              <a:rPr lang="en-US" dirty="0" smtClean="0"/>
              <a:t>Range of E in materials is enormous:</a:t>
            </a:r>
          </a:p>
          <a:p>
            <a:pPr algn="just"/>
            <a:r>
              <a:rPr lang="en-US" dirty="0" smtClean="0"/>
              <a:t> E(metal) 45-400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just"/>
            <a:r>
              <a:rPr lang="en-US" dirty="0" smtClean="0"/>
              <a:t> E(Ceramics) 60-500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E(Polymers) 0.01-4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1083" r="20352" b="39583"/>
          <a:stretch>
            <a:fillRect/>
          </a:stretch>
        </p:blipFill>
        <p:spPr bwMode="auto">
          <a:xfrm>
            <a:off x="0" y="457200"/>
            <a:ext cx="624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4167" r="25037" b="36458"/>
          <a:stretch>
            <a:fillRect/>
          </a:stretch>
        </p:blipFill>
        <p:spPr bwMode="auto">
          <a:xfrm>
            <a:off x="0" y="2819400"/>
            <a:ext cx="51293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1219200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• Elastic </a:t>
            </a:r>
            <a:r>
              <a:rPr lang="en-US" dirty="0" smtClean="0">
                <a:solidFill>
                  <a:schemeClr val="accent2"/>
                </a:solidFill>
                <a:latin typeface="Arial Rounded MT Bold" pitchFamily="34" charset="0"/>
              </a:rPr>
              <a:t>Shear  </a:t>
            </a:r>
            <a:r>
              <a:rPr lang="en-US" dirty="0">
                <a:solidFill>
                  <a:schemeClr val="accent2"/>
                </a:solidFill>
                <a:latin typeface="Arial Rounded MT Bold" pitchFamily="34" charset="0"/>
              </a:rPr>
              <a:t>modulus, G: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990600"/>
            <a:ext cx="254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457200" y="3159125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• Elastic </a:t>
            </a:r>
            <a:r>
              <a:rPr lang="en-US" dirty="0" smtClean="0">
                <a:solidFill>
                  <a:schemeClr val="accent2"/>
                </a:solidFill>
                <a:latin typeface="Arial Rounded MT Bold" pitchFamily="34" charset="0"/>
              </a:rPr>
              <a:t>Bulk   </a:t>
            </a:r>
            <a:r>
              <a:rPr lang="en-US" dirty="0">
                <a:solidFill>
                  <a:schemeClr val="accent2"/>
                </a:solidFill>
                <a:latin typeface="Arial Rounded MT Bold" pitchFamily="34" charset="0"/>
              </a:rPr>
              <a:t>modulus, K: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22600"/>
            <a:ext cx="2705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152400" y="5410200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• Special relations for isotropic materials:</a:t>
            </a:r>
          </a:p>
        </p:txBody>
      </p:sp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971800"/>
            <a:ext cx="2209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762000"/>
            <a:ext cx="1371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457200" y="5791200"/>
          <a:ext cx="1549400" cy="812800"/>
        </p:xfrm>
        <a:graphic>
          <a:graphicData uri="http://schemas.openxmlformats.org/presentationml/2006/ole">
            <p:oleObj spid="_x0000_s33794" name="Equation" r:id="rId8" imgW="1549400" imgH="812800" progId="Equation.3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2286000" y="5791200"/>
          <a:ext cx="1701800" cy="812800"/>
        </p:xfrm>
        <a:graphic>
          <a:graphicData uri="http://schemas.openxmlformats.org/presentationml/2006/ole">
            <p:oleObj spid="_x0000_s33795" name="Equation" r:id="rId9" imgW="1701800" imgH="812800" progId="Equation.3">
              <p:embed/>
            </p:oleObj>
          </a:graphicData>
        </a:graphic>
      </p:graphicFrame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315200" y="1547813"/>
            <a:ext cx="965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simple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torsion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test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467600" y="4291013"/>
            <a:ext cx="11858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pressure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test: Init.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vol =V</a:t>
            </a:r>
            <a:r>
              <a:rPr lang="en-US" sz="2200" baseline="-10000">
                <a:latin typeface="Arial Rounded MT Bold" pitchFamily="34" charset="0"/>
              </a:rPr>
              <a:t>o</a:t>
            </a:r>
            <a:r>
              <a:rPr lang="en-US" sz="1800">
                <a:latin typeface="Arial Rounded MT Bold" pitchFamily="34" charset="0"/>
              </a:rPr>
              <a:t>.  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Vol chg.</a:t>
            </a:r>
          </a:p>
          <a:p>
            <a:pPr eaLnBrk="0" hangingPunct="0"/>
            <a:r>
              <a:rPr lang="en-US" sz="1800">
                <a:latin typeface="Arial Rounded MT Bold" pitchFamily="34" charset="0"/>
              </a:rPr>
              <a:t> = 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>
                <a:latin typeface="Arial Rounded MT Bold" pitchFamily="34" charset="0"/>
              </a:rPr>
              <a:t>V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OTHER ELASTIC PROPERTIES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3581400"/>
            <a:ext cx="3124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K</a:t>
            </a:r>
            <a:r>
              <a:rPr lang="en-US" sz="2400" b="1" dirty="0" smtClean="0"/>
              <a:t>= -</a:t>
            </a:r>
            <a:r>
              <a:rPr lang="en-US" sz="2400" dirty="0" smtClean="0"/>
              <a:t>P</a:t>
            </a:r>
            <a:r>
              <a:rPr lang="el-GR" sz="2400" dirty="0" smtClean="0"/>
              <a:t>Δ</a:t>
            </a:r>
            <a:r>
              <a:rPr lang="en-US" sz="2400" b="1" dirty="0" smtClean="0"/>
              <a:t>V  /</a:t>
            </a:r>
            <a:r>
              <a:rPr lang="en-US" sz="2400" dirty="0" smtClean="0"/>
              <a:t>V</a:t>
            </a:r>
          </a:p>
          <a:p>
            <a:r>
              <a:rPr lang="en-US" dirty="0" smtClean="0"/>
              <a:t>P =pressure,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 = Volume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/>
              <a:t>Δ</a:t>
            </a:r>
            <a:r>
              <a:rPr lang="en-US" dirty="0" smtClean="0"/>
              <a:t>V / V= Bulk strain</a:t>
            </a:r>
          </a:p>
        </p:txBody>
      </p:sp>
      <p:sp>
        <p:nvSpPr>
          <p:cNvPr id="33797" name="AutoShape 5" descr="P"/>
          <p:cNvSpPr>
            <a:spLocks noChangeAspect="1" noChangeArrowheads="1"/>
          </p:cNvSpPr>
          <p:nvPr/>
        </p:nvSpPr>
        <p:spPr bwMode="auto">
          <a:xfrm>
            <a:off x="506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V"/>
          <p:cNvSpPr>
            <a:spLocks noChangeAspect="1" noChangeArrowheads="1"/>
          </p:cNvSpPr>
          <p:nvPr/>
        </p:nvSpPr>
        <p:spPr bwMode="auto">
          <a:xfrm>
            <a:off x="13319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1752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cs typeface="Times New Roman" pitchFamily="18" charset="0"/>
              </a:rPr>
              <a:t>shear stress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dirty="0" smtClean="0">
                <a:cs typeface="Times New Roman" pitchFamily="18" charset="0"/>
              </a:rPr>
              <a:t>shear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143000"/>
            <a:ext cx="403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• Simple tension test: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36988" y="838200"/>
            <a:ext cx="4849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dirty="0">
                <a:latin typeface="Arial Rounded MT Bold" pitchFamily="34" charset="0"/>
              </a:rPr>
              <a:t>(at lower temperatures, T &lt; </a:t>
            </a:r>
            <a:r>
              <a:rPr lang="en-US" sz="2200" dirty="0" err="1">
                <a:latin typeface="Arial Rounded MT Bold" pitchFamily="34" charset="0"/>
              </a:rPr>
              <a:t>T</a:t>
            </a:r>
            <a:r>
              <a:rPr lang="en-US" sz="2200" baseline="-10000" dirty="0" err="1">
                <a:latin typeface="Arial Rounded MT Bold" pitchFamily="34" charset="0"/>
              </a:rPr>
              <a:t>melt</a:t>
            </a:r>
            <a:r>
              <a:rPr lang="en-US" sz="2200" dirty="0">
                <a:latin typeface="Arial Rounded MT Bold" pitchFamily="34" charset="0"/>
              </a:rPr>
              <a:t>/3)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8" y="1219200"/>
            <a:ext cx="7581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PLASTIC (PERMANENT) DEFORMATION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534561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b="1" dirty="0" smtClean="0">
                <a:solidFill>
                  <a:srgbClr val="FF0000"/>
                </a:solidFill>
              </a:rPr>
              <a:t>PLASTIC DEFORMATION </a:t>
            </a:r>
            <a:r>
              <a:rPr lang="en-US" sz="2000" dirty="0" smtClean="0"/>
              <a:t>is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permanent deformation (usually considered for T&lt;Tm/3). Atoms break bonds and form new ones. In metals, plastic deformation occurs typically at strain ≥0.005.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990600"/>
            <a:ext cx="8245366" cy="4800600"/>
            <a:chOff x="517634" y="228600"/>
            <a:chExt cx="8245366" cy="375138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155" t="26042" r="36164" b="36779"/>
            <a:stretch>
              <a:fillRect/>
            </a:stretch>
          </p:blipFill>
          <p:spPr bwMode="auto">
            <a:xfrm>
              <a:off x="517634" y="228600"/>
              <a:ext cx="8245366" cy="375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09600" y="304800"/>
              <a:ext cx="1066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29167" r="36164" b="12500"/>
          <a:stretch>
            <a:fillRect/>
          </a:stretch>
        </p:blipFill>
        <p:spPr bwMode="auto">
          <a:xfrm>
            <a:off x="28575" y="381000"/>
            <a:ext cx="9115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1" y="457200"/>
            <a:ext cx="8445136" cy="6019800"/>
            <a:chOff x="533399" y="533400"/>
            <a:chExt cx="8216537" cy="56388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741" t="27083" r="36164" b="16399"/>
            <a:stretch>
              <a:fillRect/>
            </a:stretch>
          </p:blipFill>
          <p:spPr bwMode="auto">
            <a:xfrm>
              <a:off x="533399" y="533400"/>
              <a:ext cx="8216537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7924800" y="5791200"/>
              <a:ext cx="609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33400" y="228600"/>
            <a:ext cx="8305800" cy="6400800"/>
            <a:chOff x="533400" y="609600"/>
            <a:chExt cx="7772400" cy="60198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155" t="27083" r="37335" b="13542"/>
            <a:stretch>
              <a:fillRect/>
            </a:stretch>
          </p:blipFill>
          <p:spPr bwMode="auto">
            <a:xfrm>
              <a:off x="533400" y="609600"/>
              <a:ext cx="76200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791200" y="6248400"/>
              <a:ext cx="2514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23958" r="37335" b="24351"/>
          <a:stretch>
            <a:fillRect/>
          </a:stretch>
        </p:blipFill>
        <p:spPr bwMode="auto">
          <a:xfrm>
            <a:off x="304800" y="2286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5715000"/>
            <a:ext cx="8610600" cy="79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Note: For most engineering materials, strength should be specified by </a:t>
            </a:r>
            <a:r>
              <a:rPr lang="en-US" sz="2200" b="1" u="sng" dirty="0" smtClean="0">
                <a:solidFill>
                  <a:srgbClr val="FF0000"/>
                </a:solidFill>
              </a:rPr>
              <a:t>yield strength 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</a:rPr>
              <a:t>not tensile strength). Why?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15813" t="47917" r="33236" b="39583"/>
          <a:stretch>
            <a:fillRect/>
          </a:stretch>
        </p:blipFill>
        <p:spPr bwMode="auto">
          <a:xfrm>
            <a:off x="609600" y="41910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5181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Ultimate stress = Tensile Strength= TS=UTS=</a:t>
            </a:r>
            <a:r>
              <a:rPr lang="el-GR" sz="2000" b="1" dirty="0" smtClean="0"/>
              <a:t>σ</a:t>
            </a:r>
            <a:r>
              <a:rPr lang="en-US" sz="2000" b="1" baseline="-25000" dirty="0" smtClean="0"/>
              <a:t>UTS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28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718</Words>
  <Application>Microsoft Office PowerPoint</Application>
  <PresentationFormat>On-screen Show (4:3)</PresentationFormat>
  <Paragraphs>116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Slide 1</vt:lpstr>
      <vt:lpstr>LINEAR ELASTIC PROPERTIES</vt:lpstr>
      <vt:lpstr>OTHER ELASTIC PROPERTIES</vt:lpstr>
      <vt:lpstr>PLASTIC (PERMANENT) DEFORMATION</vt:lpstr>
      <vt:lpstr>Slide 5</vt:lpstr>
      <vt:lpstr>Slide 6</vt:lpstr>
      <vt:lpstr>Slide 7</vt:lpstr>
      <vt:lpstr>Slide 8</vt:lpstr>
      <vt:lpstr>Slide 9</vt:lpstr>
      <vt:lpstr>TENSILE STRENGTH: COMPARISON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lappie</dc:creator>
  <cp:lastModifiedBy>lappie</cp:lastModifiedBy>
  <cp:revision>52</cp:revision>
  <dcterms:created xsi:type="dcterms:W3CDTF">2016-10-06T07:37:06Z</dcterms:created>
  <dcterms:modified xsi:type="dcterms:W3CDTF">2017-12-02T11:25:47Z</dcterms:modified>
</cp:coreProperties>
</file>